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3" r:id="rId7"/>
    <p:sldId id="264" r:id="rId8"/>
    <p:sldId id="261" r:id="rId9"/>
    <p:sldId id="262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0"/>
    <p:restoredTop sz="94614"/>
  </p:normalViewPr>
  <p:slideViewPr>
    <p:cSldViewPr snapToGrid="0">
      <p:cViewPr varScale="1">
        <p:scale>
          <a:sx n="120" d="100"/>
          <a:sy n="120" d="100"/>
        </p:scale>
        <p:origin x="129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c4718ee16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c4718ee16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236f8d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236f8d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023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53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441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range" type="tx">
  <p:cSld name="TITLE_AND_BODY">
    <p:bg>
      <p:bgPr>
        <a:gradFill>
          <a:gsLst>
            <a:gs pos="0">
              <a:srgbClr val="F67F00"/>
            </a:gs>
            <a:gs pos="100000">
              <a:srgbClr val="FFAE3B"/>
            </a:gs>
          </a:gsLst>
          <a:lin ang="7465411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33137" y="1118462"/>
            <a:ext cx="11934523" cy="444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48925" y="118500"/>
            <a:ext cx="56313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 b="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00"/>
              <a:buNone/>
              <a:defRPr sz="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448922" y="1840706"/>
            <a:ext cx="7810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2071" y="359811"/>
            <a:ext cx="1637378" cy="42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09450" y="4822031"/>
            <a:ext cx="2061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42928" y="337700"/>
            <a:ext cx="6256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1300"/>
              <a:buNone/>
              <a:defRPr sz="2400">
                <a:solidFill>
                  <a:srgbClr val="FF94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8913D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704250" y="4816581"/>
            <a:ext cx="2061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439845" y="1066280"/>
            <a:ext cx="8264400" cy="3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457200" lvl="0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●"/>
              <a:defRPr/>
            </a:lvl1pPr>
            <a:lvl2pPr marL="914400" lvl="1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○"/>
              <a:defRPr/>
            </a:lvl2pPr>
            <a:lvl3pPr marL="1371600" lvl="2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■"/>
              <a:defRPr/>
            </a:lvl3pPr>
            <a:lvl4pPr marL="1828800" lvl="3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●"/>
              <a:defRPr/>
            </a:lvl4pPr>
            <a:lvl5pPr marL="2286000" lvl="4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○"/>
              <a:defRPr/>
            </a:lvl5pPr>
            <a:lvl6pPr marL="2743200" lvl="5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■"/>
              <a:defRPr/>
            </a:lvl6pPr>
            <a:lvl7pPr marL="3200400" lvl="6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●"/>
              <a:defRPr/>
            </a:lvl7pPr>
            <a:lvl8pPr marL="3657600" lvl="7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○"/>
              <a:defRPr/>
            </a:lvl8pPr>
            <a:lvl9pPr marL="4114800" lvl="8" indent="-31115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363668" y="4321968"/>
            <a:ext cx="2061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5">
            <a:alphaModFix/>
          </a:blip>
          <a:srcRect t="59" b="59"/>
          <a:stretch/>
        </p:blipFill>
        <p:spPr>
          <a:xfrm>
            <a:off x="333137" y="1118462"/>
            <a:ext cx="11934523" cy="44450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42928" y="337700"/>
            <a:ext cx="6256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94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FF94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p1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8462" y="359810"/>
            <a:ext cx="1635792" cy="4215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39845" y="1066280"/>
            <a:ext cx="8264400" cy="3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74900" y="4822031"/>
            <a:ext cx="206100" cy="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25" tIns="19025" rIns="19025" bIns="1902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E4F"/>
              </a:buClr>
              <a:buSzPts val="1100"/>
              <a:buFont typeface="Arial"/>
              <a:buNone/>
              <a:defRPr sz="1100" b="0">
                <a:solidFill>
                  <a:srgbClr val="4D4E4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21334" y="373682"/>
            <a:ext cx="5631300" cy="1307400"/>
          </a:xfrm>
          <a:prstGeom prst="rect">
            <a:avLst/>
          </a:prstGeom>
        </p:spPr>
        <p:txBody>
          <a:bodyPr spcFirstLastPara="1" wrap="square" lIns="19025" tIns="19025" rIns="19025" bIns="190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latin typeface=""/>
                <a:cs typeface="Calibri" panose="020F0502020204030204" pitchFamily="34" charset="0"/>
              </a:rPr>
              <a:t>«Унесённые ветром»</a:t>
            </a:r>
            <a:br>
              <a:rPr lang="ru-RU" sz="4000" b="1" dirty="0">
                <a:latin typeface=""/>
                <a:cs typeface="Calibri" panose="020F0502020204030204" pitchFamily="34" charset="0"/>
              </a:rPr>
            </a:br>
            <a:r>
              <a:rPr lang="ru-RU" sz="4000" b="1" dirty="0">
                <a:latin typeface=""/>
                <a:cs typeface="Calibri" panose="020F0502020204030204" pitchFamily="34" charset="0"/>
              </a:rPr>
              <a:t>Маргарет Митчелл</a:t>
            </a:r>
            <a:endParaRPr sz="4000" b="1" dirty="0">
              <a:latin typeface=""/>
              <a:cs typeface="Calibri" panose="020F0502020204030204" pitchFamily="34" charset="0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95357" y="3177838"/>
            <a:ext cx="4220611" cy="1505112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"/>
              </a:rPr>
              <a:t>Выполнил: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"/>
              </a:rPr>
              <a:t>студент группы ИСТ-331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latin typeface=""/>
              </a:rPr>
              <a:t>Числова</a:t>
            </a:r>
            <a:r>
              <a:rPr lang="ru-RU" sz="1800" dirty="0">
                <a:latin typeface=""/>
              </a:rPr>
              <a:t> Екатерина Владимировна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"/>
              </a:rPr>
              <a:t>Проверил: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"/>
              </a:rPr>
              <a:t>Громов Владислав Витальевич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2E49E-FBC1-2AEF-B620-BFA7B2086EC4}"/>
              </a:ext>
            </a:extLst>
          </p:cNvPr>
          <p:cNvSpPr txBox="1"/>
          <p:nvPr/>
        </p:nvSpPr>
        <p:spPr>
          <a:xfrm>
            <a:off x="3358896" y="4682950"/>
            <a:ext cx="268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"/>
              </a:rPr>
              <a:t>Санкт-Петербург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BB6F2-F4A0-2FC8-E7B4-0C916B77A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71" y="150153"/>
            <a:ext cx="6316529" cy="10444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>
                <a:latin typeface=""/>
              </a:rPr>
              <a:t>Экранизация романа:</a:t>
            </a:r>
            <a:br>
              <a:rPr lang="ru-RU" sz="2800" dirty="0">
                <a:latin typeface=""/>
              </a:rPr>
            </a:br>
            <a:r>
              <a:rPr lang="ru-RU" sz="2800" dirty="0">
                <a:latin typeface=""/>
              </a:rPr>
              <a:t>Фильм «Унесённые ветром» (1939)</a:t>
            </a:r>
            <a:br>
              <a:rPr lang="ru-RU" sz="3200" dirty="0">
                <a:latin typeface=""/>
              </a:rPr>
            </a:br>
            <a:br>
              <a:rPr lang="ru-RU" sz="3200" dirty="0">
                <a:latin typeface=""/>
              </a:rPr>
            </a:br>
            <a:endParaRPr lang="ru-RU" sz="3200" dirty="0">
              <a:latin typeface="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650EB4-F951-4E87-447A-E383F1991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184" y="888944"/>
            <a:ext cx="6198615" cy="4288094"/>
          </a:xfrm>
        </p:spPr>
        <p:txBody>
          <a:bodyPr/>
          <a:lstStyle/>
          <a:p>
            <a:pPr marL="146050" indent="0" algn="just">
              <a:buNone/>
            </a:pPr>
            <a:r>
              <a:rPr lang="ru-RU" b="1" dirty="0">
                <a:latin typeface=""/>
              </a:rPr>
              <a:t>«Унесенные ветром» </a:t>
            </a:r>
            <a:r>
              <a:rPr lang="ru-RU" dirty="0">
                <a:latin typeface=""/>
              </a:rPr>
              <a:t>– уникальное кино, снятое по роману Маргарет Митчелл, ставшее настоящей классикой на долгие годы. До сих пор никто так и не решился переснять свою версию, понимая, что повторить успех этого фильма и превзойти его будет почти невозможно. Идеально подобранный актерский состав, великолепные декорации и костюмы, прекрасная режиссерская работа. В этом фильме все сложилось идеальным образом. </a:t>
            </a:r>
          </a:p>
          <a:p>
            <a:pPr marL="146050" indent="0" algn="just">
              <a:buNone/>
            </a:pPr>
            <a:endParaRPr lang="ru-RU" dirty="0">
              <a:latin typeface="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0EE16C-6003-06F3-8F60-505031DC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686" y="855406"/>
            <a:ext cx="2444020" cy="3687097"/>
          </a:xfrm>
          <a:prstGeom prst="rect">
            <a:avLst/>
          </a:prstGeom>
          <a:ln>
            <a:solidFill>
              <a:srgbClr val="FF94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8C7DB1F-688E-5145-D878-43012C56D7E2}"/>
              </a:ext>
            </a:extLst>
          </p:cNvPr>
          <p:cNvCxnSpPr>
            <a:cxnSpLocks/>
          </p:cNvCxnSpPr>
          <p:nvPr/>
        </p:nvCxnSpPr>
        <p:spPr>
          <a:xfrm flipV="1">
            <a:off x="255184" y="1066280"/>
            <a:ext cx="0" cy="3933423"/>
          </a:xfrm>
          <a:prstGeom prst="line">
            <a:avLst/>
          </a:prstGeom>
          <a:ln w="76200">
            <a:solidFill>
              <a:srgbClr val="FF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117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6CF112-BB00-FDA7-264B-929DC15F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37" y="415980"/>
            <a:ext cx="4365041" cy="901023"/>
          </a:xfrm>
        </p:spPr>
        <p:txBody>
          <a:bodyPr/>
          <a:lstStyle/>
          <a:p>
            <a:r>
              <a:rPr lang="ru-RU" sz="2400" dirty="0">
                <a:latin typeface=""/>
              </a:rPr>
              <a:t>Фильм «Унесённые ветром» (1939)</a:t>
            </a:r>
            <a:endParaRPr lang="ru-RU" dirty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25C250AA-88A6-C76C-ED74-162AE2B15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14" y="956235"/>
            <a:ext cx="3540116" cy="3666527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ru-RU" sz="2000" dirty="0">
                <a:latin typeface=""/>
              </a:rPr>
              <a:t>Режиссеры: 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latin typeface=""/>
              </a:rPr>
              <a:t>Виктор Флеминг, Джордж Кьюкор, Сэм Вуд</a:t>
            </a:r>
          </a:p>
          <a:p>
            <a:pPr marL="146050" indent="0" algn="just">
              <a:buNone/>
            </a:pPr>
            <a:r>
              <a:rPr lang="ru-RU" sz="2000" dirty="0">
                <a:latin typeface=""/>
              </a:rPr>
              <a:t>Главную роль Скарлет О</a:t>
            </a:r>
            <a:r>
              <a:rPr lang="en-US" sz="2000" dirty="0">
                <a:latin typeface=""/>
              </a:rPr>
              <a:t>’</a:t>
            </a:r>
            <a:r>
              <a:rPr lang="ru-RU" sz="2000" dirty="0">
                <a:latin typeface=""/>
              </a:rPr>
              <a:t>Хара играет Вивьен Ли, </a:t>
            </a:r>
            <a:r>
              <a:rPr lang="ru-RU" sz="2000" dirty="0" err="1">
                <a:latin typeface=""/>
              </a:rPr>
              <a:t>Ретта</a:t>
            </a:r>
            <a:r>
              <a:rPr lang="ru-RU" sz="2000" dirty="0">
                <a:latin typeface=""/>
              </a:rPr>
              <a:t> Батлера играет Кларк Гейбл.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272A21B-7F15-B116-1D4E-D5409F8318D4}"/>
              </a:ext>
            </a:extLst>
          </p:cNvPr>
          <p:cNvCxnSpPr>
            <a:cxnSpLocks/>
          </p:cNvCxnSpPr>
          <p:nvPr/>
        </p:nvCxnSpPr>
        <p:spPr>
          <a:xfrm flipV="1">
            <a:off x="164475" y="1066280"/>
            <a:ext cx="0" cy="3535216"/>
          </a:xfrm>
          <a:prstGeom prst="line">
            <a:avLst/>
          </a:prstGeom>
          <a:ln w="76200">
            <a:solidFill>
              <a:srgbClr val="FF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document_5285422587369766668.mp4">
            <a:hlinkClick r:id="" action="ppaction://media"/>
            <a:extLst>
              <a:ext uri="{FF2B5EF4-FFF2-40B4-BE49-F238E27FC236}">
                <a16:creationId xmlns:a16="http://schemas.microsoft.com/office/drawing/2014/main" id="{A0119FEC-613A-8B48-75DB-74F17469C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3203" y="866491"/>
            <a:ext cx="4906360" cy="36797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1861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7B6AB0-0244-4B65-EF62-7F50D257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45" y="358872"/>
            <a:ext cx="6256200" cy="440700"/>
          </a:xfrm>
        </p:spPr>
        <p:txBody>
          <a:bodyPr/>
          <a:lstStyle/>
          <a:p>
            <a:r>
              <a:rPr lang="ru-RU" sz="3200" dirty="0">
                <a:latin typeface=""/>
              </a:rPr>
              <a:t>Личная оценка романа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5C728F-9325-1019-76C7-EAB17FFB9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45" y="799572"/>
            <a:ext cx="8377443" cy="3750300"/>
          </a:xfrm>
        </p:spPr>
        <p:txBody>
          <a:bodyPr/>
          <a:lstStyle/>
          <a:p>
            <a:pPr marL="146050" indent="0" algn="just">
              <a:buNone/>
            </a:pPr>
            <a:r>
              <a:rPr lang="ru-RU" sz="2000" dirty="0">
                <a:latin typeface=""/>
              </a:rPr>
              <a:t>Роман «Унесённые ветром» является одной из моих самых любимых книг. Темы, затрагиваемые автором актуальным даже в настоящее время. В книге отлично передаётся менталитет и образ Юга Америки 1860-х годов, а также меня восхищает описание периода Гражданской войны. Образ Скарлет невозможно забыть, как и ее любимую фразу: «Я не буду думать об этом сегодня, я подумаю об этом завтра.» В этой книге есть все: любовь, горе, война, счастье, история.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24117CE-B1E7-7F9D-F6A7-EA4E386BA16A}"/>
              </a:ext>
            </a:extLst>
          </p:cNvPr>
          <p:cNvCxnSpPr>
            <a:cxnSpLocks/>
          </p:cNvCxnSpPr>
          <p:nvPr/>
        </p:nvCxnSpPr>
        <p:spPr>
          <a:xfrm flipV="1">
            <a:off x="326708" y="1014656"/>
            <a:ext cx="0" cy="3535216"/>
          </a:xfrm>
          <a:prstGeom prst="line">
            <a:avLst/>
          </a:prstGeom>
          <a:ln w="76200">
            <a:solidFill>
              <a:srgbClr val="FF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697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B6B09-A7CF-9CC9-B6CC-D0E5209A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43" y="2143290"/>
            <a:ext cx="7767113" cy="856920"/>
          </a:xfrm>
        </p:spPr>
        <p:txBody>
          <a:bodyPr/>
          <a:lstStyle/>
          <a:p>
            <a:r>
              <a:rPr lang="ru-RU" sz="5400" dirty="0">
                <a:latin typeface="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40282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B9AB6-FC62-56BE-D8E5-0F0CFB49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45" y="326920"/>
            <a:ext cx="6256200" cy="440700"/>
          </a:xfrm>
        </p:spPr>
        <p:txBody>
          <a:bodyPr/>
          <a:lstStyle/>
          <a:p>
            <a:r>
              <a:rPr lang="ru-RU" sz="3600" dirty="0">
                <a:latin typeface=""/>
              </a:rPr>
              <a:t>Содержание: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9CFE67-CD3D-E005-E6F4-43072C667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45" y="767620"/>
            <a:ext cx="8264400" cy="4375880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000"/>
              </a:spcBef>
              <a:buSzPct val="90000"/>
            </a:pPr>
            <a:r>
              <a:rPr lang="ru-RU" sz="2200" dirty="0">
                <a:latin typeface=""/>
              </a:rPr>
              <a:t>Введение</a:t>
            </a:r>
          </a:p>
          <a:p>
            <a:pPr algn="just">
              <a:lnSpc>
                <a:spcPct val="10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●"/>
            </a:pPr>
            <a:r>
              <a:rPr lang="ru-RU" sz="2200" dirty="0">
                <a:latin typeface=""/>
              </a:rPr>
              <a:t>Биография Маргарет Митчелл</a:t>
            </a:r>
            <a:endParaRPr lang="en-US" sz="2200" dirty="0">
              <a:latin typeface=""/>
            </a:endParaRPr>
          </a:p>
          <a:p>
            <a:pPr algn="just">
              <a:lnSpc>
                <a:spcPct val="10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●"/>
            </a:pPr>
            <a:r>
              <a:rPr lang="ru-RU" sz="2200" dirty="0">
                <a:latin typeface=""/>
              </a:rPr>
              <a:t>Смысл названия книги «Унесённые ветром»</a:t>
            </a:r>
            <a:endParaRPr lang="en-US" sz="2200" dirty="0">
              <a:latin typeface=""/>
            </a:endParaRPr>
          </a:p>
          <a:p>
            <a:pPr algn="just">
              <a:lnSpc>
                <a:spcPct val="10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●"/>
            </a:pPr>
            <a:r>
              <a:rPr lang="ru-RU" sz="2200" dirty="0">
                <a:latin typeface=""/>
              </a:rPr>
              <a:t>Краткое описание книги</a:t>
            </a:r>
          </a:p>
          <a:p>
            <a:pPr algn="just">
              <a:lnSpc>
                <a:spcPct val="10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●"/>
            </a:pPr>
            <a:r>
              <a:rPr lang="ru-RU" sz="2200" dirty="0">
                <a:latin typeface=""/>
              </a:rPr>
              <a:t>Главная героиня романа</a:t>
            </a:r>
          </a:p>
          <a:p>
            <a:pPr algn="just">
              <a:lnSpc>
                <a:spcPct val="10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●"/>
            </a:pPr>
            <a:r>
              <a:rPr lang="ru-RU" sz="2200" dirty="0">
                <a:latin typeface=""/>
              </a:rPr>
              <a:t>Прототип главной героини</a:t>
            </a:r>
            <a:endParaRPr lang="en-US" sz="2200" dirty="0">
              <a:latin typeface=""/>
            </a:endParaRPr>
          </a:p>
          <a:p>
            <a:pPr algn="just">
              <a:lnSpc>
                <a:spcPct val="10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●"/>
            </a:pPr>
            <a:r>
              <a:rPr lang="ru-RU" sz="2200" dirty="0">
                <a:latin typeface=""/>
              </a:rPr>
              <a:t>Чему учит роман?</a:t>
            </a:r>
          </a:p>
          <a:p>
            <a:pPr algn="just">
              <a:lnSpc>
                <a:spcPct val="10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●"/>
            </a:pPr>
            <a:r>
              <a:rPr lang="ru-RU" sz="2200" dirty="0">
                <a:latin typeface=""/>
              </a:rPr>
              <a:t>Экранизация романа: Фильм «Унесённые ветром» (1939)</a:t>
            </a:r>
          </a:p>
          <a:p>
            <a:pPr algn="just">
              <a:lnSpc>
                <a:spcPct val="10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●"/>
            </a:pPr>
            <a:r>
              <a:rPr lang="ru-RU" sz="2200" dirty="0">
                <a:latin typeface=""/>
              </a:rPr>
              <a:t>Личная оценка</a:t>
            </a:r>
          </a:p>
        </p:txBody>
      </p:sp>
    </p:spTree>
    <p:extLst>
      <p:ext uri="{BB962C8B-B14F-4D97-AF65-F5344CB8AC3E}">
        <p14:creationId xmlns:p14="http://schemas.microsoft.com/office/powerpoint/2010/main" val="289353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39850" y="741737"/>
            <a:ext cx="6256200" cy="440700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"/>
              </a:rPr>
              <a:t>Введение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439850" y="1316316"/>
            <a:ext cx="8055452" cy="3133985"/>
          </a:xfrm>
          <a:prstGeom prst="rect">
            <a:avLst/>
          </a:prstGeom>
        </p:spPr>
        <p:txBody>
          <a:bodyPr spcFirstLastPara="1" wrap="square" lIns="19025" tIns="19025" rIns="19025" bIns="19025" anchor="t" anchorCtr="0">
            <a:noAutofit/>
          </a:bodyPr>
          <a:lstStyle/>
          <a:p>
            <a:pPr marL="146050" indent="0" algn="just">
              <a:buNone/>
            </a:pPr>
            <a:r>
              <a:rPr lang="ru-RU" b="1" i="0" dirty="0">
                <a:solidFill>
                  <a:srgbClr val="333333"/>
                </a:solidFill>
                <a:effectLst/>
                <a:latin typeface=""/>
              </a:rPr>
              <a:t>"Унесенные ветром" </a:t>
            </a:r>
            <a:r>
              <a:rPr lang="ru-RU" b="0" i="0" dirty="0">
                <a:solidFill>
                  <a:srgbClr val="333333"/>
                </a:solidFill>
                <a:effectLst/>
                <a:latin typeface=""/>
              </a:rPr>
              <a:t>- единственный роман Маргарет Митчелл, написанный 30 июня 1936 года. </a:t>
            </a:r>
            <a:r>
              <a:rPr lang="ru-RU" dirty="0">
                <a:solidFill>
                  <a:srgbClr val="333333"/>
                </a:solidFill>
                <a:latin typeface=""/>
              </a:rPr>
              <a:t>Ж</a:t>
            </a:r>
            <a:r>
              <a:rPr lang="ru-RU" b="0" i="0" dirty="0">
                <a:solidFill>
                  <a:srgbClr val="333333"/>
                </a:solidFill>
                <a:effectLst/>
                <a:latin typeface=""/>
              </a:rPr>
              <a:t>изнь писательницы рано оборвалась из-за трагической случайности, но образам Скарлетт О'Хара и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"/>
              </a:rPr>
              <a:t>Ретта</a:t>
            </a:r>
            <a:r>
              <a:rPr lang="ru-RU" b="0" i="0" dirty="0">
                <a:solidFill>
                  <a:srgbClr val="333333"/>
                </a:solidFill>
                <a:effectLst/>
                <a:latin typeface=""/>
              </a:rPr>
              <a:t> Батлера, рожденным воображением "маленькой смелой женщины" – </a:t>
            </a:r>
            <a:r>
              <a:rPr lang="ru-RU" dirty="0">
                <a:solidFill>
                  <a:srgbClr val="333333"/>
                </a:solidFill>
                <a:latin typeface=""/>
              </a:rPr>
              <a:t>к</a:t>
            </a:r>
            <a:r>
              <a:rPr lang="ru-RU" b="0" i="0" dirty="0">
                <a:solidFill>
                  <a:srgbClr val="333333"/>
                </a:solidFill>
                <a:effectLst/>
                <a:latin typeface=""/>
              </a:rPr>
              <a:t>ак называли писательницу американские критики, - суждено жить вечно. Это книга о любви и о войне, о предательстве и верности, о жестокости и о красоте самой жизни.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A0BFA58-7DEC-F35E-8B7A-B7EB00BFCAFD}"/>
              </a:ext>
            </a:extLst>
          </p:cNvPr>
          <p:cNvCxnSpPr>
            <a:cxnSpLocks/>
          </p:cNvCxnSpPr>
          <p:nvPr/>
        </p:nvCxnSpPr>
        <p:spPr>
          <a:xfrm flipV="1">
            <a:off x="439850" y="1460090"/>
            <a:ext cx="0" cy="2990211"/>
          </a:xfrm>
          <a:prstGeom prst="line">
            <a:avLst/>
          </a:prstGeom>
          <a:ln w="76200">
            <a:solidFill>
              <a:srgbClr val="FF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3D66D6-E843-2344-E094-B2132199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95" y="73323"/>
            <a:ext cx="6256200" cy="874081"/>
          </a:xfrm>
        </p:spPr>
        <p:txBody>
          <a:bodyPr/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"/>
              </a:rPr>
              <a:t>Биография Маргарет Митчелл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CA02D1-5B38-7491-9C1D-7963159E5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495" y="611056"/>
            <a:ext cx="6060345" cy="4459121"/>
          </a:xfrm>
        </p:spPr>
        <p:txBody>
          <a:bodyPr/>
          <a:lstStyle/>
          <a:p>
            <a:pPr marL="146050" indent="0" algn="just">
              <a:lnSpc>
                <a:spcPct val="100000"/>
              </a:lnSpc>
              <a:buNone/>
            </a:pPr>
            <a:r>
              <a:rPr lang="ru-RU" sz="1600" b="1" i="0" dirty="0">
                <a:solidFill>
                  <a:schemeClr val="tx1"/>
                </a:solidFill>
                <a:effectLst/>
                <a:latin typeface=""/>
              </a:rPr>
              <a:t>Маргарет Митчелл 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"/>
              </a:rPr>
              <a:t>– американская писательница. Родилась 8 ноября 1900 года в Атланте, штат Джорджия</a:t>
            </a:r>
            <a:r>
              <a:rPr lang="en-US" sz="1600" dirty="0">
                <a:solidFill>
                  <a:schemeClr val="tx1"/>
                </a:solidFill>
                <a:latin typeface=""/>
              </a:rPr>
              <a:t>.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"/>
              </a:rPr>
              <a:t> В 1922 году выходит заму</a:t>
            </a:r>
            <a:r>
              <a:rPr lang="ru-RU" sz="1600" dirty="0">
                <a:solidFill>
                  <a:schemeClr val="tx1"/>
                </a:solidFill>
                <a:latin typeface=""/>
              </a:rPr>
              <a:t>ж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"/>
              </a:rPr>
              <a:t>, но брак просуществовал всего год. Со вторым мужем Митчелл провела остаток жизни. До 1926 года писательница работала репортером в Воскресном журнале Атланты, а затем решила уволиться и посвятить себя литературе.</a:t>
            </a:r>
          </a:p>
          <a:p>
            <a:pPr marL="146050" indent="0" algn="just">
              <a:lnSpc>
                <a:spcPct val="100000"/>
              </a:lnSpc>
              <a:buNone/>
            </a:pPr>
            <a:r>
              <a:rPr lang="ru-RU" sz="1600" b="0" i="0" dirty="0">
                <a:solidFill>
                  <a:schemeClr val="tx1"/>
                </a:solidFill>
                <a:effectLst/>
                <a:latin typeface=""/>
              </a:rPr>
              <a:t>Единственный, но легендарный роман «Унесенные ветром» был опубликован в 1936 году и мгновенно стал бестселлером, а в 1937 году Митчелл получила </a:t>
            </a:r>
            <a:r>
              <a:rPr lang="ru-RU" sz="1600" b="0" i="0" dirty="0" err="1">
                <a:solidFill>
                  <a:schemeClr val="tx1"/>
                </a:solidFill>
                <a:effectLst/>
                <a:latin typeface=""/>
              </a:rPr>
              <a:t>Пулицеровскую</a:t>
            </a:r>
            <a:r>
              <a:rPr lang="ru-RU" sz="1600" b="0" i="0" dirty="0">
                <a:solidFill>
                  <a:schemeClr val="tx1"/>
                </a:solidFill>
                <a:effectLst/>
                <a:latin typeface=""/>
              </a:rPr>
              <a:t> премию. После ошеломительного успеха Митчелл занималась разными видами благотворительности. 11 августа 1949 года пьяный водитель сбил Митчелл, шедшую с мужем в кино. Писательница умерла, так и не придя в сознание, в возрасте сорока восьми лет.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65B0092-9688-672E-6B53-E2D6BDCEF71B}"/>
              </a:ext>
            </a:extLst>
          </p:cNvPr>
          <p:cNvCxnSpPr>
            <a:cxnSpLocks/>
          </p:cNvCxnSpPr>
          <p:nvPr/>
        </p:nvCxnSpPr>
        <p:spPr>
          <a:xfrm flipV="1">
            <a:off x="223495" y="691116"/>
            <a:ext cx="0" cy="4019107"/>
          </a:xfrm>
          <a:prstGeom prst="line">
            <a:avLst/>
          </a:prstGeom>
          <a:ln w="76200">
            <a:solidFill>
              <a:srgbClr val="FF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9C2098-4237-E704-2DEC-F82AA0324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6" t="6214" r="10728" b="5197"/>
          <a:stretch/>
        </p:blipFill>
        <p:spPr>
          <a:xfrm>
            <a:off x="6479695" y="1138638"/>
            <a:ext cx="2440810" cy="3146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35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3B1A5-D16E-859A-F172-086C5E0D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45" y="326920"/>
            <a:ext cx="6256200" cy="728579"/>
          </a:xfrm>
        </p:spPr>
        <p:txBody>
          <a:bodyPr/>
          <a:lstStyle/>
          <a:p>
            <a:r>
              <a:rPr lang="ru-RU" sz="3200" dirty="0">
                <a:latin typeface=""/>
              </a:rPr>
              <a:t>Смысл названия книги «Унесённые ветром»</a:t>
            </a:r>
            <a:br>
              <a:rPr lang="ru-RU" sz="3200" dirty="0">
                <a:latin typeface=""/>
              </a:rPr>
            </a:br>
            <a:endParaRPr lang="ru-RU" sz="3200" dirty="0"/>
          </a:p>
        </p:txBody>
      </p:sp>
      <p:sp>
        <p:nvSpPr>
          <p:cNvPr id="5" name="Google Shape;298;p38">
            <a:extLst>
              <a:ext uri="{FF2B5EF4-FFF2-40B4-BE49-F238E27FC236}">
                <a16:creationId xmlns:a16="http://schemas.microsoft.com/office/drawing/2014/main" id="{C5BE7F6E-2514-655C-8ECD-A5A1451E82B1}"/>
              </a:ext>
            </a:extLst>
          </p:cNvPr>
          <p:cNvSpPr txBox="1">
            <a:spLocks/>
          </p:cNvSpPr>
          <p:nvPr/>
        </p:nvSpPr>
        <p:spPr>
          <a:xfrm>
            <a:off x="302485" y="1055499"/>
            <a:ext cx="8539029" cy="389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●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○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■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●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○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■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●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○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■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buNone/>
            </a:pPr>
            <a:r>
              <a:rPr lang="ru-RU" dirty="0">
                <a:latin typeface=""/>
              </a:rPr>
              <a:t>Изначально писательница планировала назвать своё произведение «Неси свою ношу» или «Завтра будет новый день», что намекает на несгибаемость главной героини романа, но после беседы с редактором изменила задумку. Маргарет Митчелл в своём романе описывает ушедшее поколение американского рабовладельческого юга и его образ жизни, который уничтожила война. Название «Унесённые ветром» подразумевает исчезнувшую эпоху южной американской землевладельческой элиты и молодых людей, которые погибли в кровавых сражениях войны Севера и Юга.</a:t>
            </a:r>
          </a:p>
          <a:p>
            <a:pPr marL="0" indent="0">
              <a:buFont typeface="Arial"/>
              <a:buNone/>
            </a:pPr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407EA65-0160-A7C7-83C8-6DFCDF9C18C3}"/>
              </a:ext>
            </a:extLst>
          </p:cNvPr>
          <p:cNvCxnSpPr>
            <a:cxnSpLocks/>
          </p:cNvCxnSpPr>
          <p:nvPr/>
        </p:nvCxnSpPr>
        <p:spPr>
          <a:xfrm flipV="1">
            <a:off x="186919" y="1267968"/>
            <a:ext cx="0" cy="3770589"/>
          </a:xfrm>
          <a:prstGeom prst="line">
            <a:avLst/>
          </a:prstGeom>
          <a:ln w="76200">
            <a:solidFill>
              <a:srgbClr val="FF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225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C812F4-49E3-53F6-94A0-F51EB3E2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"/>
              </a:rPr>
              <a:t>Краткое описание книги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D8E757-909F-9C7E-35CE-BDE7886C2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45" y="1066280"/>
            <a:ext cx="7775007" cy="3750300"/>
          </a:xfrm>
        </p:spPr>
        <p:txBody>
          <a:bodyPr/>
          <a:lstStyle/>
          <a:p>
            <a:pPr marL="146050" indent="0" algn="just">
              <a:buNone/>
            </a:pPr>
            <a:r>
              <a:rPr lang="ru-RU" sz="2000" i="0" dirty="0">
                <a:solidFill>
                  <a:srgbClr val="333333"/>
                </a:solidFill>
                <a:effectLst/>
                <a:latin typeface=""/>
              </a:rPr>
              <a:t>«Унесенные ветром» — история о молодой южанке, дочери состоятельного владельца плантаций в Джорджии, чья беззаботная юность прекращается с началом Гражданской войны. В один миг девушке пришлось повзрослеть: мать умерла, отец болен, а родное поместье разграбили янки.</a:t>
            </a:r>
            <a:endParaRPr lang="ru-RU" sz="2000" dirty="0">
              <a:latin typeface="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ED3AB4A-5CC2-8C58-2C7C-A00327BF0F8E}"/>
              </a:ext>
            </a:extLst>
          </p:cNvPr>
          <p:cNvCxnSpPr>
            <a:cxnSpLocks/>
          </p:cNvCxnSpPr>
          <p:nvPr/>
        </p:nvCxnSpPr>
        <p:spPr>
          <a:xfrm flipV="1">
            <a:off x="333223" y="1268361"/>
            <a:ext cx="0" cy="2551471"/>
          </a:xfrm>
          <a:prstGeom prst="line">
            <a:avLst/>
          </a:prstGeom>
          <a:ln w="76200">
            <a:solidFill>
              <a:srgbClr val="FF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6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8C4A0-A807-925A-4966-E8A6A263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28" y="337700"/>
            <a:ext cx="6256200" cy="728580"/>
          </a:xfrm>
        </p:spPr>
        <p:txBody>
          <a:bodyPr/>
          <a:lstStyle/>
          <a:p>
            <a:r>
              <a:rPr lang="ru-RU" sz="2800" dirty="0">
                <a:latin typeface=""/>
              </a:rPr>
              <a:t>Главная героиня романа – Скарлетт О</a:t>
            </a:r>
            <a:r>
              <a:rPr lang="en-US" sz="2800" dirty="0">
                <a:latin typeface=""/>
              </a:rPr>
              <a:t>’</a:t>
            </a:r>
            <a:r>
              <a:rPr lang="ru-RU" sz="2800" dirty="0">
                <a:latin typeface=""/>
              </a:rPr>
              <a:t>Хара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671BAF-5785-C340-5510-39623EF6F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46" y="1066280"/>
            <a:ext cx="4574606" cy="3750300"/>
          </a:xfrm>
        </p:spPr>
        <p:txBody>
          <a:bodyPr/>
          <a:lstStyle/>
          <a:p>
            <a:pPr marL="146050" indent="0" algn="just">
              <a:buNone/>
            </a:pPr>
            <a:r>
              <a:rPr lang="ru-RU" sz="2000" b="1" dirty="0">
                <a:latin typeface=""/>
              </a:rPr>
              <a:t>Скарлетт О'Хара </a:t>
            </a:r>
            <a:r>
              <a:rPr lang="ru-RU" sz="2000" dirty="0">
                <a:latin typeface=""/>
              </a:rPr>
              <a:t>– наследница плантатора с американского Юга, избалованная девушка, уверенная в своей неотразимости. Героиня создана для жизни «истинной леди», наполненной балами, развлечениями.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FC7ECA1-71A6-C0D8-414B-5B494CE3B5C5}"/>
              </a:ext>
            </a:extLst>
          </p:cNvPr>
          <p:cNvCxnSpPr>
            <a:cxnSpLocks/>
          </p:cNvCxnSpPr>
          <p:nvPr/>
        </p:nvCxnSpPr>
        <p:spPr>
          <a:xfrm flipV="1">
            <a:off x="437238" y="1207073"/>
            <a:ext cx="0" cy="2729354"/>
          </a:xfrm>
          <a:prstGeom prst="line">
            <a:avLst/>
          </a:prstGeom>
          <a:ln w="76200">
            <a:solidFill>
              <a:srgbClr val="FF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1E36A1-5AA9-60C6-BE5F-0B7FDCA8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78" y="1029874"/>
            <a:ext cx="3721714" cy="3383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62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98;p38">
            <a:extLst>
              <a:ext uri="{FF2B5EF4-FFF2-40B4-BE49-F238E27FC236}">
                <a16:creationId xmlns:a16="http://schemas.microsoft.com/office/drawing/2014/main" id="{CA882AEE-DAC1-0EDB-9AB6-5C157505B131}"/>
              </a:ext>
            </a:extLst>
          </p:cNvPr>
          <p:cNvSpPr txBox="1">
            <a:spLocks/>
          </p:cNvSpPr>
          <p:nvPr/>
        </p:nvSpPr>
        <p:spPr>
          <a:xfrm>
            <a:off x="342293" y="492469"/>
            <a:ext cx="5473291" cy="43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●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○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■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●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○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■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●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○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D4E4F"/>
              </a:buClr>
              <a:buSzPts val="1300"/>
              <a:buFont typeface="Arial"/>
              <a:buChar char="■"/>
              <a:defRPr sz="1800" b="0" i="0" u="none" strike="noStrike" cap="none">
                <a:solidFill>
                  <a:srgbClr val="4D4E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ru-RU" sz="1600" dirty="0">
                <a:latin typeface=""/>
              </a:rPr>
              <a:t>Прототипом главной героини Скарлетт О</a:t>
            </a:r>
            <a:r>
              <a:rPr lang="en-US" sz="1600" dirty="0">
                <a:latin typeface=""/>
              </a:rPr>
              <a:t>’</a:t>
            </a:r>
            <a:r>
              <a:rPr lang="ru-RU" sz="1600" dirty="0">
                <a:latin typeface=""/>
              </a:rPr>
              <a:t>Хара, по предположениям читателей, является сама Маргарет Митчелл, но автор это отрицала. Но на самом деле у героини и её автора много общего. Здесь и родословная - оба деда Маргарет были выходцами из Ирландии, оба сражались на войне между Севером и Югом, сама Маргарет родилась в Атланте, где и происходят события романа. К тому же Маргарет была, как и Скарлетт, красавицей. Общим у них был и характер. Маргарет было 18, когда на войне погиб её жених, вскоре от испанки умирает мать, а отец от случившегося заболел нервным расстройством. И Маргарет берет всё управление домом в свои руки. Много общего у них и в личной жизни. Жених Маргарет погибает на войне и вскоре писательница выходит замуж за красавца Реда </a:t>
            </a:r>
            <a:r>
              <a:rPr lang="ru-RU" sz="1600" dirty="0" err="1">
                <a:latin typeface=""/>
              </a:rPr>
              <a:t>Апшоу</a:t>
            </a:r>
            <a:r>
              <a:rPr lang="ru-RU" sz="1600" dirty="0">
                <a:latin typeface=""/>
              </a:rPr>
              <a:t>. Но их брак продержался всего 10 месяцев.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1600" dirty="0"/>
          </a:p>
          <a:p>
            <a:pPr marL="0" indent="0" algn="just">
              <a:lnSpc>
                <a:spcPct val="100000"/>
              </a:lnSpc>
              <a:buNone/>
            </a:pPr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2470F5-D229-9283-C97D-FB1260D8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408" y="2571750"/>
            <a:ext cx="1925419" cy="2465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32D1FD-D21D-C94F-EE91-563FB390A226}"/>
              </a:ext>
            </a:extLst>
          </p:cNvPr>
          <p:cNvSpPr txBox="1"/>
          <p:nvPr/>
        </p:nvSpPr>
        <p:spPr>
          <a:xfrm>
            <a:off x="342293" y="139910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rgbClr val="FF94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Прототип главной героини</a:t>
            </a:r>
            <a:endParaRPr lang="ru-RU" sz="3200" dirty="0">
              <a:solidFill>
                <a:srgbClr val="FF94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BBFD1A5-7DB4-9511-5F95-AAD5D1DF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648" y="139910"/>
            <a:ext cx="2281059" cy="2281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E6F651E-99D2-90D5-6A04-2A32ABF1BC8C}"/>
              </a:ext>
            </a:extLst>
          </p:cNvPr>
          <p:cNvCxnSpPr>
            <a:cxnSpLocks/>
          </p:cNvCxnSpPr>
          <p:nvPr/>
        </p:nvCxnSpPr>
        <p:spPr>
          <a:xfrm flipV="1">
            <a:off x="223495" y="723134"/>
            <a:ext cx="0" cy="4313872"/>
          </a:xfrm>
          <a:prstGeom prst="line">
            <a:avLst/>
          </a:prstGeom>
          <a:ln w="76200">
            <a:solidFill>
              <a:srgbClr val="FF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E6238-E38B-A6A0-8AB7-DDFC1307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28" y="337700"/>
            <a:ext cx="4238800" cy="440700"/>
          </a:xfrm>
        </p:spPr>
        <p:txBody>
          <a:bodyPr/>
          <a:lstStyle/>
          <a:p>
            <a:r>
              <a:rPr lang="ru-RU" sz="3200" dirty="0">
                <a:latin typeface=""/>
              </a:rPr>
              <a:t>Чему учит роман?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75203C-12EB-C005-68A6-06CA739E0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45" y="1066280"/>
            <a:ext cx="5312011" cy="3137010"/>
          </a:xfrm>
        </p:spPr>
        <p:txBody>
          <a:bodyPr/>
          <a:lstStyle/>
          <a:p>
            <a:pPr marL="146050" indent="0" algn="just">
              <a:buNone/>
            </a:pPr>
            <a:r>
              <a:rPr lang="ru-RU" sz="2000" dirty="0">
                <a:latin typeface=""/>
              </a:rPr>
              <a:t>Книга учит ценить то, что имеешь. Люди нередко начинают любить и ценить после того, как потеряют. Эта ошибка наносит неизлечимые душевные раны. Роман также учит никогда не сдаваться и идти к своей цели.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20AF3D3-31DA-20D4-9B60-A29414F2352B}"/>
              </a:ext>
            </a:extLst>
          </p:cNvPr>
          <p:cNvCxnSpPr>
            <a:cxnSpLocks/>
          </p:cNvCxnSpPr>
          <p:nvPr/>
        </p:nvCxnSpPr>
        <p:spPr>
          <a:xfrm flipV="1">
            <a:off x="333223" y="1066280"/>
            <a:ext cx="0" cy="2842043"/>
          </a:xfrm>
          <a:prstGeom prst="line">
            <a:avLst/>
          </a:prstGeom>
          <a:ln w="76200">
            <a:solidFill>
              <a:srgbClr val="FF9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BBE6FD-7867-DD32-8C60-C0654CC1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915" y="337700"/>
            <a:ext cx="2861787" cy="4308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594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5377</TotalTime>
  <Words>845</Words>
  <Application>Microsoft Macintosh PowerPoint</Application>
  <PresentationFormat>Экран (16:9)</PresentationFormat>
  <Paragraphs>41</Paragraphs>
  <Slides>13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White</vt:lpstr>
      <vt:lpstr>«Унесённые ветром» Маргарет Митчелл</vt:lpstr>
      <vt:lpstr>Содержание:</vt:lpstr>
      <vt:lpstr>Введение</vt:lpstr>
      <vt:lpstr>Биография Маргарет Митчелл</vt:lpstr>
      <vt:lpstr>Смысл названия книги «Унесённые ветром» </vt:lpstr>
      <vt:lpstr>Краткое описание книги</vt:lpstr>
      <vt:lpstr>Главная героиня романа – Скарлетт О’Хара</vt:lpstr>
      <vt:lpstr>Презентация PowerPoint</vt:lpstr>
      <vt:lpstr>Чему учит роман?</vt:lpstr>
      <vt:lpstr>Экранизация романа: Фильм «Унесённые ветром» (1939)  </vt:lpstr>
      <vt:lpstr>Фильм «Унесённые ветром» (1939)</vt:lpstr>
      <vt:lpstr>Личная оценка романа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«Унесённые ветром» Маргарет Митчелл</dc:title>
  <cp:lastModifiedBy>Екатерина Числова</cp:lastModifiedBy>
  <cp:revision>37</cp:revision>
  <dcterms:modified xsi:type="dcterms:W3CDTF">2023-10-15T08:27:01Z</dcterms:modified>
</cp:coreProperties>
</file>